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78A6CE-A68A-4D23-A0D4-7E04691C959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945539-12C7-481F-ABEB-E849D8A8E19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8E8307-5720-402C-991B-71639C375E4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BA1BB6-8B36-40DE-9565-8BAF989B18F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06B9DBB-257A-490C-A1E9-56B17901848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5E8BB1B-D82A-4EDB-8FDB-CDB35750277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7B64DC8-B25B-4FAC-BF72-E676422C783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CF95EBF-79E1-42DF-A59C-21B550C0089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9B96CC5-7418-4C8D-B31F-EA1C5B1B7B5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3F3E1E1-1FE2-4DBD-AFC0-5177386D206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29EAD91-2F63-4D4B-8359-57E1B09441E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2FC7CEA-2AFD-4839-AD6D-8F75522E66A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74D035D-8B85-4E21-A072-976E153C3DE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B9EACB7-AA30-4DFB-BF52-25DD03A5E64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77FD498-BFE4-4158-8F67-B8BCB612765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226A79B-6AB4-4FD9-9E0B-19DDA6B7530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598179E-81BA-420B-82E1-2C0372F1049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BA76B7-9B29-4456-B631-23F4F14871E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E908ED-1E4F-498B-B3C3-991993919A0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23EB8E-ED9D-4968-A0FC-0D4ABF1FF15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00DAF76-5616-4D9D-BC27-99F8A0F2082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E5C9E8-5942-4CDA-8F26-ED5CA27DDCD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320" y="304416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36E3EB-23C0-4898-8083-2607C3100C8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320" y="1326600"/>
            <a:ext cx="442656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2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7C96109-7857-4EF5-8F92-1A3E5FB173E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3AC30E9-FD7A-4CA5-88C1-4DE61F3FACB7}" type="slidenum">
              <a:rPr b="0" lang="en-GB" sz="1400" spc="-1" strike="noStrike">
                <a:latin typeface="Times New Roman"/>
              </a:rPr>
              <a:t>2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 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GB" sz="1800" spc="-1" strike="noStrike">
                <a:latin typeface="Arial"/>
              </a:rPr>
              <a:t>Click to edit the title text format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Click to edit the outline text format</a:t>
            </a:r>
            <a:endParaRPr b="0" lang="en-GB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Second Outline Level</a:t>
            </a:r>
            <a:endParaRPr b="0" lang="en-GB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Third Outline Level</a:t>
            </a:r>
            <a:endParaRPr b="0" lang="en-GB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pc="-1" strike="noStrike">
                <a:latin typeface="Arial"/>
              </a:rPr>
              <a:t>Fourth Outline Level</a:t>
            </a:r>
            <a:endParaRPr b="0" lang="en-GB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Fifth Outline Level</a:t>
            </a:r>
            <a:endParaRPr b="0" lang="en-GB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Sixth Outline Level</a:t>
            </a:r>
            <a:endParaRPr b="0" lang="en-GB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latin typeface="Arial"/>
              </a:rPr>
              <a:t>Seventh Outline Level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D601A56-0F89-4541-90BC-482075F8505A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80720" cy="5690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CLA – Spreads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1800000" y="1080000"/>
            <a:ext cx="5630040" cy="4192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CLA – Spread liquidity closer to roll</a:t>
            </a:r>
            <a:r>
              <a:rPr b="0" lang="en-GB" sz="3600" spc="-1" strike="noStrike">
                <a:latin typeface="Arial"/>
              </a:rPr>
              <a:t>	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2261160" y="1080000"/>
            <a:ext cx="5118480" cy="39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CLA – Flies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14" name="" descr=""/>
          <p:cNvPicPr/>
          <p:nvPr/>
        </p:nvPicPr>
        <p:blipFill>
          <a:blip r:embed="rId1"/>
          <a:stretch/>
        </p:blipFill>
        <p:spPr>
          <a:xfrm>
            <a:off x="1686960" y="1080000"/>
            <a:ext cx="6412680" cy="4406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CL – The Curve Evolution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17" name="" descr=""/>
          <p:cNvPicPr/>
          <p:nvPr/>
        </p:nvPicPr>
        <p:blipFill>
          <a:blip r:embed="rId1"/>
          <a:stretch/>
        </p:blipFill>
        <p:spPr>
          <a:xfrm>
            <a:off x="1620000" y="1172520"/>
            <a:ext cx="6479640" cy="4421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CL1 – DES  - CLQ4 (Aug-24)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864000" y="1172520"/>
            <a:ext cx="6515640" cy="4357440"/>
          </a:xfrm>
          <a:prstGeom prst="rect">
            <a:avLst/>
          </a:prstGeom>
          <a:ln w="0">
            <a:noFill/>
          </a:ln>
        </p:spPr>
      </p:pic>
      <p:pic>
        <p:nvPicPr>
          <p:cNvPr id="121" name="" descr=""/>
          <p:cNvPicPr/>
          <p:nvPr/>
        </p:nvPicPr>
        <p:blipFill>
          <a:blip r:embed="rId2"/>
          <a:stretch/>
        </p:blipFill>
        <p:spPr>
          <a:xfrm>
            <a:off x="7819560" y="1620000"/>
            <a:ext cx="1720080" cy="3272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CL1 – DES  - CLQ4 (Aug-24)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1440000" y="1193400"/>
            <a:ext cx="6479640" cy="4386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4400" spc="-1" strike="noStrike">
                <a:latin typeface="Arial"/>
              </a:rPr>
              <a:t>CL Futures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5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Curve Trades for &gt;10y. 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Monthly contracts (serials). Roll Monthly.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Significant Liquidity only in 0-1/2 years and Dec contracts (i.e., only feasible for more frequent trading)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Can execute longer futures for infrequently traded strategies.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Spreads not particularly liquid, but most effective for roll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 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4400" spc="-1" strike="noStrike">
                <a:latin typeface="Arial"/>
              </a:rPr>
              <a:t>Downloading data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FLDS. Available in Terminal, in excel and in API are entirely different.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Bloomberg defaults – nobody ever wanted them. #N/A N/A??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Always #N/A. You can choose how to fill.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5BD. Need to find holidays manually 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Let BBG find rolled prices, you roll contracts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Find Contract name, Find relevant dates.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Various Roll methods – proportional or difference. You choose.</a:t>
            </a:r>
            <a:endParaRPr b="0" lang="en-GB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4400" spc="-1" strike="noStrike">
                <a:latin typeface="Arial"/>
              </a:rPr>
              <a:t>Downloading data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Choose BBG generics and “spot”</a:t>
            </a:r>
            <a:endParaRPr b="0" lang="en-GB" sz="32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Bars and Cur_Generic contract</a:t>
            </a:r>
            <a:endParaRPr b="0" lang="en-GB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1"/>
          <a:stretch/>
        </p:blipFill>
        <p:spPr>
          <a:xfrm>
            <a:off x="900000" y="2700000"/>
            <a:ext cx="1712880" cy="2699640"/>
          </a:xfrm>
          <a:prstGeom prst="rect">
            <a:avLst/>
          </a:prstGeom>
          <a:ln w="0">
            <a:noFill/>
          </a:ln>
        </p:spPr>
      </p:pic>
      <p:pic>
        <p:nvPicPr>
          <p:cNvPr id="132" name="" descr=""/>
          <p:cNvPicPr/>
          <p:nvPr/>
        </p:nvPicPr>
        <p:blipFill>
          <a:blip r:embed="rId2"/>
          <a:stretch/>
        </p:blipFill>
        <p:spPr>
          <a:xfrm>
            <a:off x="3482280" y="2608560"/>
            <a:ext cx="1917720" cy="2611440"/>
          </a:xfrm>
          <a:prstGeom prst="rect">
            <a:avLst/>
          </a:prstGeom>
          <a:ln w="0">
            <a:noFill/>
          </a:ln>
        </p:spPr>
      </p:pic>
      <p:pic>
        <p:nvPicPr>
          <p:cNvPr id="133" name="" descr=""/>
          <p:cNvPicPr/>
          <p:nvPr/>
        </p:nvPicPr>
        <p:blipFill>
          <a:blip r:embed="rId3"/>
          <a:stretch/>
        </p:blipFill>
        <p:spPr>
          <a:xfrm>
            <a:off x="6552720" y="2520000"/>
            <a:ext cx="1974240" cy="305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3600" spc="-1" strike="noStrike">
                <a:latin typeface="Arial"/>
              </a:rPr>
              <a:t>Bloomberg for Futures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latin typeface="Arial"/>
              </a:rPr>
              <a:t>Explore Futures, Futures Conventions</a:t>
            </a:r>
            <a:endParaRPr b="0" lang="en-GB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latin typeface="Arial"/>
              </a:rPr>
              <a:t>Futures in Comdty, Futures in Energy</a:t>
            </a:r>
            <a:endParaRPr b="0" lang="en-GB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latin typeface="Arial"/>
              </a:rPr>
              <a:t>CL – DES, CT (Term Structure, Spreads, Flies)</a:t>
            </a:r>
            <a:endParaRPr b="0" lang="en-GB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latin typeface="Arial"/>
              </a:rPr>
              <a:t>FLDS, API</a:t>
            </a:r>
            <a:endParaRPr b="0" lang="en-GB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latin typeface="Arial"/>
              </a:rPr>
              <a:t>Setttings and appropriate data for trading.</a:t>
            </a:r>
            <a:endParaRPr b="0" lang="en-GB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latin typeface="Arial"/>
              </a:rPr>
              <a:t>Data downloading methods, Excel and Python</a:t>
            </a:r>
            <a:endParaRPr b="0" lang="en-GB" sz="26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600" spc="-1" strike="noStrike">
                <a:latin typeface="Arial"/>
              </a:rPr>
              <a:t>Excel and Python examples on Github</a:t>
            </a:r>
            <a:endParaRPr b="0" lang="en-GB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Futures Data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>
            <a:off x="858960" y="1326600"/>
            <a:ext cx="4721040" cy="3638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Index Futures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2065320" y="1044000"/>
            <a:ext cx="5566320" cy="4429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Bond Futures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2306520" y="1080000"/>
            <a:ext cx="5613120" cy="431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Commodity Futures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324000" y="1260000"/>
            <a:ext cx="2195640" cy="3174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latin typeface="Arial"/>
              </a:rPr>
              <a:t>* All Commodity types: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latin typeface="Arial"/>
              </a:rPr>
              <a:t>Metals (Precious+Industrials)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latin typeface="Arial"/>
              </a:rPr>
              <a:t>Ags (Softs, Cereals, etc), Livestocks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latin typeface="Arial"/>
              </a:rPr>
              <a:t>Energy + Weather etc</a:t>
            </a: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GB" sz="16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GB" sz="1600" spc="-1" strike="noStrike">
                <a:latin typeface="Arial"/>
              </a:rPr>
              <a:t>In one place</a:t>
            </a:r>
            <a:endParaRPr b="0" lang="en-GB" sz="1600" spc="-1" strike="noStrike"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2520000" y="1080000"/>
            <a:ext cx="5579640" cy="4257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Energy Futures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2160000" y="1006200"/>
            <a:ext cx="5648040" cy="4393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CLA – Contract Table 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2160000" y="1172160"/>
            <a:ext cx="5714280" cy="4365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6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600" spc="-1" strike="noStrike">
                <a:latin typeface="Arial"/>
              </a:rPr>
              <a:t>CLA – Contract Table (cont’d) </a:t>
            </a:r>
            <a:endParaRPr b="0" lang="en-GB" sz="3600" spc="-1" strike="noStrike"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1575000" y="1260000"/>
            <a:ext cx="7604640" cy="3643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2024-07-31T23:32:42Z</dcterms:created>
  <dc:creator/>
  <dc:description/>
  <dc:language>en-GB</dc:language>
  <cp:lastModifiedBy/>
  <dcterms:modified xsi:type="dcterms:W3CDTF">2024-11-21T13:10:08Z</dcterms:modified>
  <cp:revision>6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